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6FE"/>
    <a:srgbClr val="A2FFFF"/>
    <a:srgbClr val="166EB4"/>
    <a:srgbClr val="00397C"/>
    <a:srgbClr val="0000FF"/>
    <a:srgbClr val="FF5B5B"/>
    <a:srgbClr val="FF0909"/>
    <a:srgbClr val="FF1919"/>
    <a:srgbClr val="FFFFF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67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216C4-7F82-43CA-987A-73C7D8AB156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15BF10-813B-42F0-A02D-12A88B4072D4}" type="pres">
      <dgm:prSet presAssocID="{180216C4-7F82-43CA-987A-73C7D8AB15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97B07A0-C72E-48A4-8F63-AF6AC99089AA}" type="presOf" srcId="{180216C4-7F82-43CA-987A-73C7D8AB1566}" destId="{4E15BF10-813B-42F0-A02D-12A88B4072D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404473" y="1039351"/>
          <a:ext cx="91440" cy="435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412823" y="1981"/>
          <a:ext cx="2074739" cy="1037369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TreeModel</a:t>
          </a:r>
          <a:endParaRPr lang="en-US" sz="2100" kern="1200" dirty="0"/>
        </a:p>
      </dsp:txBody>
      <dsp:txXfrm>
        <a:off x="412823" y="1981"/>
        <a:ext cx="2074739" cy="1037369"/>
      </dsp:txXfrm>
    </dsp:sp>
    <dsp:sp modelId="{3965D373-2782-40AB-BA42-4DC456DA3660}">
      <dsp:nvSpPr>
        <dsp:cNvPr id="0" name=""/>
        <dsp:cNvSpPr/>
      </dsp:nvSpPr>
      <dsp:spPr>
        <a:xfrm>
          <a:off x="412823" y="1475047"/>
          <a:ext cx="2074739" cy="103736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DefaultTreeModel</a:t>
          </a:r>
          <a:endParaRPr lang="en-US" sz="2100" kern="1200" dirty="0"/>
        </a:p>
      </dsp:txBody>
      <dsp:txXfrm>
        <a:off x="412823" y="1475047"/>
        <a:ext cx="2074739" cy="103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282877" y="1010505"/>
          <a:ext cx="91440" cy="42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319823" y="1731"/>
          <a:ext cx="2017547" cy="1008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TreeModel</a:t>
          </a:r>
          <a:endParaRPr lang="en-US" sz="2100" kern="1200" dirty="0"/>
        </a:p>
      </dsp:txBody>
      <dsp:txXfrm>
        <a:off x="319823" y="1731"/>
        <a:ext cx="2017547" cy="1008773"/>
      </dsp:txXfrm>
    </dsp:sp>
    <dsp:sp modelId="{3965D373-2782-40AB-BA42-4DC456DA3660}">
      <dsp:nvSpPr>
        <dsp:cNvPr id="0" name=""/>
        <dsp:cNvSpPr/>
      </dsp:nvSpPr>
      <dsp:spPr>
        <a:xfrm>
          <a:off x="319823" y="1434191"/>
          <a:ext cx="2017547" cy="100877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DefaultTreeModel</a:t>
          </a:r>
          <a:endParaRPr lang="en-US" sz="2100" kern="1200" dirty="0"/>
        </a:p>
      </dsp:txBody>
      <dsp:txXfrm>
        <a:off x="319823" y="1434191"/>
        <a:ext cx="2017547" cy="1008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259948" y="1048900"/>
          <a:ext cx="91440" cy="4404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04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256925" y="158"/>
          <a:ext cx="2097484" cy="10487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 dirty="0"/>
            <a:t>&lt;&lt;</a:t>
          </a:r>
          <a:r>
            <a:rPr lang="sr-Latn-RS" sz="2200" kern="1200" dirty="0" err="1"/>
            <a:t>Interface</a:t>
          </a:r>
          <a:r>
            <a:rPr lang="sr-Latn-RS" sz="2200" kern="1200" dirty="0"/>
            <a:t>&gt;&gt;</a:t>
          </a:r>
          <a:br>
            <a:rPr lang="sr-Latn-RS" sz="2200" kern="1200" dirty="0"/>
          </a:br>
          <a:r>
            <a:rPr lang="sr-Latn-RS" sz="2200" kern="1200" dirty="0" err="1"/>
            <a:t>TreeModel</a:t>
          </a:r>
          <a:endParaRPr lang="en-US" sz="2200" kern="1200" dirty="0"/>
        </a:p>
      </dsp:txBody>
      <dsp:txXfrm>
        <a:off x="256925" y="158"/>
        <a:ext cx="2097484" cy="1048742"/>
      </dsp:txXfrm>
    </dsp:sp>
    <dsp:sp modelId="{3965D373-2782-40AB-BA42-4DC456DA3660}">
      <dsp:nvSpPr>
        <dsp:cNvPr id="0" name=""/>
        <dsp:cNvSpPr/>
      </dsp:nvSpPr>
      <dsp:spPr>
        <a:xfrm>
          <a:off x="256925" y="1489371"/>
          <a:ext cx="2097484" cy="104874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 dirty="0"/>
            <a:t>&lt;&lt;</a:t>
          </a:r>
          <a:r>
            <a:rPr lang="sr-Latn-RS" sz="2200" kern="1200" dirty="0" err="1"/>
            <a:t>Class</a:t>
          </a:r>
          <a:r>
            <a:rPr lang="sr-Latn-RS" sz="2200" kern="1200" dirty="0"/>
            <a:t>&gt;&gt;</a:t>
          </a:r>
          <a:br>
            <a:rPr lang="sr-Latn-RS" sz="2200" kern="1200" dirty="0"/>
          </a:br>
          <a:r>
            <a:rPr lang="sr-Latn-RS" sz="2200" kern="1200" dirty="0" err="1"/>
            <a:t>DefaultTreeModel</a:t>
          </a:r>
          <a:endParaRPr lang="en-US" sz="2200" kern="1200" dirty="0"/>
        </a:p>
      </dsp:txBody>
      <dsp:txXfrm>
        <a:off x="256925" y="1489371"/>
        <a:ext cx="2097484" cy="1048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0E5A5-01D1-4D8D-8BD1-286030CCE7CC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76A5B-D297-4599-AC65-2C9453235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0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6A5B-D297-4599-AC65-2C94532359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AA9E-2D41-F0DC-9FBA-20EAE9492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2AF47-E474-C525-C422-C13CFCDDA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237B-A413-FF88-D3AF-0D76074F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8354-33EA-5F1D-4C21-0E2A2D7F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644C-3EFD-C974-E3D5-BBE69CAD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3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CBEC-47DF-1E3D-9C10-A7F80AD6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156FD-2D71-86F6-4E65-D76B92A7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4B46-030D-2A35-2DF1-7AE02E17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1FDC0-3053-70D9-5C75-E9F8814F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2B6EC-0971-5DB4-A896-9E4D782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007BF-CBC7-0FB4-8C1D-DC43DC356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77030-E5AA-2E65-FAC9-8C3E92116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47C2-48F9-4A5A-7B48-52E2E494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33B1E-F269-7E83-A8A9-050D15BA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223D-0C30-A57F-91C6-5ACC752D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F4EAA-8599-301A-0220-166BBC389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AD76D-89C4-C7DC-EF6C-293A8359A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C69F9-7A34-75EF-D799-BF9F16D6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54FF8-F246-987F-53BB-1006EED8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94A10-FD46-60EC-FED8-AE679330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ECB5D-79EE-D624-201C-4C06BE316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384"/>
            <a:ext cx="10515600" cy="4325815"/>
          </a:xfr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>
            <a:lvl3pPr algn="just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8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041-B5A6-B732-9F5B-9BBFE7B9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86F7-1C81-C858-39CF-F5105133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DA13-B9EE-FE8E-D092-BEE721BE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6512-B8EF-8B80-B716-B904C149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7EE96-7A72-04A0-4315-830688F2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2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827F-57AB-2C53-0541-B56DB8EA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AB288-D0B6-2750-27CF-EDD866D34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5B86B-2852-406E-A45C-C67702F3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1BF0-B44B-13A1-9135-698AF1C6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DEA8A-7D5F-2303-3B3B-02F785B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9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EF-E09D-B6F4-2203-5FED6BDD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A82A-1C6F-D731-EC74-727DA7840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294E9-863D-9257-4C50-C3BED73A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8ECA5-92B3-359C-4FC9-DE5BCD51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D91C4-4BE9-A1F9-CD8F-5A4E3FD3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FDC86-E512-0466-56EC-D41091B4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34AB-776F-0DB9-FEC7-92EDF808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8552E-C246-A2F8-D08E-07837608A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AA78D-503C-3CC3-9535-667EC786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67A73-64E2-6BFD-2D94-4E1F5ACC5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42D62-3613-2018-F8A9-66D64E11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F5F2F-669D-3373-DDAA-F66ADFCC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DAC8C-5CCD-C6E6-AB4A-2783D3C9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B34D6-23A7-B45D-BF71-7961FE4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985-899B-4AC2-6B37-0DD84400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D95BD-36D9-F492-AEC8-FE03F647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ADE90-77C5-927A-F36F-616F2B00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AE0A5-2D8A-907A-3453-A9F89C6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4634E-D7F2-F6E8-E141-4CE01943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982C3-91DA-E961-78AE-211E28A2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1264-CD39-66B9-B7F1-D7FD8CAA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9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9015-E65F-7EDF-5C57-156539F2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F9C4-A19D-A91B-CF36-8599D402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14906-6B48-4DF5-F299-EEBB64D8B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E2B4-8577-C8F5-A892-A54F77BF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71EC6-B7E5-DAB8-3C7F-03D63CDA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52C01-4140-E793-B5DF-F77067A2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1821-F36F-0CCF-3F62-FDDABC2E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C0E7A-0F20-FDB9-88E1-5810BB43E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2C0B-C81E-6C4F-EE92-9A89563B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E18C5-4A1D-2696-C0FF-9D9D37F7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49061-81B0-C6EF-2C69-A28C24B3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417C2-C0F7-557F-A4B6-A4D805B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4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D06E5-76D2-0A6E-54B4-32068E38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D13A5-BAE8-FD51-51A9-8BB7EE4C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83917-F0A9-0F5D-2587-C8D7C027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237F-2463-4E1F-B862-AF56EE88481C}" type="datetimeFigureOut">
              <a:rPr lang="en-US" smtClean="0"/>
              <a:t>31-Oct-22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8376A-E7E2-1CA4-6F0E-D5BF1D63B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55A0-F393-E7A2-3D20-822336929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4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7A45321-CB68-7868-3DF5-D9C34BB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ED8DB-1712-9752-9F30-193FB9C35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438" y="3066776"/>
            <a:ext cx="7166041" cy="9534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JTree</a:t>
            </a:r>
            <a:r>
              <a:rPr lang="sr-Latn-RS" b="1" dirty="0">
                <a:solidFill>
                  <a:schemeClr val="bg1"/>
                </a:solidFill>
              </a:rPr>
              <a:t> komponenta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C2BE0-8FBC-068C-0BBA-27B35EB86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946" y="5334456"/>
            <a:ext cx="3915052" cy="844402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solidFill>
                  <a:schemeClr val="bg1"/>
                </a:solidFill>
              </a:rPr>
              <a:t>Student:</a:t>
            </a:r>
          </a:p>
          <a:p>
            <a:r>
              <a:rPr lang="sr-Latn-RS" dirty="0">
                <a:solidFill>
                  <a:schemeClr val="bg1"/>
                </a:solidFill>
              </a:rPr>
              <a:t>Stefan Veljković 2019/1030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06765-1D5D-785A-693C-DC9F032F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41" y="283531"/>
            <a:ext cx="2175652" cy="1040982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1BBF23-D974-4E03-E31D-FDB5C77B8EFF}"/>
              </a:ext>
            </a:extLst>
          </p:cNvPr>
          <p:cNvSpPr txBox="1"/>
          <p:nvPr/>
        </p:nvSpPr>
        <p:spPr>
          <a:xfrm>
            <a:off x="145002" y="5334456"/>
            <a:ext cx="3675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Profesor: </a:t>
            </a:r>
          </a:p>
          <a:p>
            <a:pPr algn="ctr"/>
            <a:r>
              <a:rPr lang="sr-Latn-RS" sz="2400" dirty="0">
                <a:solidFill>
                  <a:schemeClr val="bg1"/>
                </a:solidFill>
              </a:rPr>
              <a:t>Dr Miloš Milić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4CD18F-644C-C959-5BB7-47A137DED097}"/>
              </a:ext>
            </a:extLst>
          </p:cNvPr>
          <p:cNvSpPr txBox="1"/>
          <p:nvPr/>
        </p:nvSpPr>
        <p:spPr>
          <a:xfrm>
            <a:off x="8655712" y="388523"/>
            <a:ext cx="323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Laboratorija za softversko inženjerstvo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2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3FF3-493D-E5FF-6626-783B8EE1978E}"/>
              </a:ext>
            </a:extLst>
          </p:cNvPr>
          <p:cNvSpPr txBox="1">
            <a:spLocks/>
          </p:cNvSpPr>
          <p:nvPr/>
        </p:nvSpPr>
        <p:spPr>
          <a:xfrm>
            <a:off x="213523" y="2410714"/>
            <a:ext cx="11645685" cy="3613563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dirty="0" err="1"/>
              <a:t>Kontruktori</a:t>
            </a:r>
            <a:r>
              <a:rPr lang="en-US" dirty="0"/>
              <a:t>:</a:t>
            </a:r>
            <a:endParaRPr lang="sr-Latn-RS" dirty="0"/>
          </a:p>
          <a:p>
            <a:r>
              <a:rPr lang="en-US" dirty="0" err="1"/>
              <a:t>DefaultMutableTreeNode</a:t>
            </a:r>
            <a:r>
              <a:rPr lang="en-US" dirty="0"/>
              <a:t>()</a:t>
            </a:r>
            <a:br>
              <a:rPr lang="sr-Latn-RS" dirty="0"/>
            </a:br>
            <a:r>
              <a:rPr lang="en-US" sz="2000" dirty="0"/>
              <a:t>Creates a tree node that has no parent and no children, but which allows children.</a:t>
            </a:r>
          </a:p>
          <a:p>
            <a:r>
              <a:rPr lang="en-US" dirty="0" err="1"/>
              <a:t>DefaultMutableTreeNode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Creates a tree node with no parent, no children, but which allows children, and initializes it with the specified user object.</a:t>
            </a:r>
          </a:p>
          <a:p>
            <a:r>
              <a:rPr lang="en-US" dirty="0" err="1"/>
              <a:t>DefaultMutableTreeNode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,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allowsChildren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Creates a tree node with no parent, no children, initialized with the specified user object, and that allows children only if specified.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2FF1FE-5107-8FBA-07DA-D85E3CF62741}"/>
              </a:ext>
            </a:extLst>
          </p:cNvPr>
          <p:cNvSpPr txBox="1">
            <a:spLocks/>
          </p:cNvSpPr>
          <p:nvPr/>
        </p:nvSpPr>
        <p:spPr>
          <a:xfrm>
            <a:off x="2143688" y="376702"/>
            <a:ext cx="6263194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0F21F3-593F-EA81-0D42-81C57C6E5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601087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3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71AC64-22EB-39F1-825C-A3CDF3DEFE86}"/>
              </a:ext>
            </a:extLst>
          </p:cNvPr>
          <p:cNvSpPr txBox="1">
            <a:spLocks/>
          </p:cNvSpPr>
          <p:nvPr/>
        </p:nvSpPr>
        <p:spPr>
          <a:xfrm>
            <a:off x="213523" y="1315615"/>
            <a:ext cx="8417293" cy="5299788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dirty="0"/>
              <a:t>Metode koje ćemo koristiti:</a:t>
            </a:r>
          </a:p>
          <a:p>
            <a:r>
              <a:rPr lang="en-US" dirty="0"/>
              <a:t>add(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dirty="0" err="1"/>
              <a:t>newChild</a:t>
            </a:r>
            <a:r>
              <a:rPr lang="en-US" dirty="0"/>
              <a:t>)</a:t>
            </a:r>
            <a:r>
              <a:rPr lang="sr-Latn-RS" dirty="0"/>
              <a:t>: 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Removes </a:t>
            </a:r>
            <a:r>
              <a:rPr lang="en-US" sz="2000" dirty="0" err="1"/>
              <a:t>newChild</a:t>
            </a:r>
            <a:r>
              <a:rPr lang="en-US" sz="2000" dirty="0"/>
              <a:t> from its parent and makes it a child of this node by adding it to the end of this node's child array.</a:t>
            </a:r>
            <a:endParaRPr lang="sr-Latn-RS" sz="2000" dirty="0"/>
          </a:p>
          <a:p>
            <a:r>
              <a:rPr lang="en-US" dirty="0" err="1"/>
              <a:t>getParent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TreeNode</a:t>
            </a:r>
            <a:br>
              <a:rPr lang="sr-Latn-RS" dirty="0"/>
            </a:br>
            <a:r>
              <a:rPr lang="en-US" sz="2000" dirty="0"/>
              <a:t>Returns this node's parent or null if this node has no parent.</a:t>
            </a:r>
            <a:endParaRPr lang="sr-Latn-RS" sz="2000" dirty="0"/>
          </a:p>
          <a:p>
            <a:r>
              <a:rPr lang="en-US" dirty="0" err="1"/>
              <a:t>getPath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TreeNode</a:t>
            </a:r>
            <a:r>
              <a:rPr lang="en-US" dirty="0"/>
              <a:t>[]</a:t>
            </a:r>
            <a:br>
              <a:rPr lang="en-US" dirty="0"/>
            </a:br>
            <a:r>
              <a:rPr lang="en-US" sz="2000" dirty="0"/>
              <a:t>Returns the path from the root, to get to this node.</a:t>
            </a:r>
            <a:endParaRPr lang="sr-Latn-RS" sz="2000" dirty="0"/>
          </a:p>
          <a:p>
            <a:r>
              <a:rPr lang="en-US" dirty="0" err="1"/>
              <a:t>isLeaf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boolean</a:t>
            </a:r>
            <a:br>
              <a:rPr lang="sr-Latn-RS" dirty="0"/>
            </a:br>
            <a:r>
              <a:rPr lang="en-US" sz="2000" dirty="0"/>
              <a:t>Returns true if this node has no children.</a:t>
            </a:r>
            <a:endParaRPr lang="sr-Latn-RS" sz="2000" dirty="0"/>
          </a:p>
          <a:p>
            <a:r>
              <a:rPr lang="en-US" dirty="0"/>
              <a:t>remove(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dirty="0" err="1"/>
              <a:t>aChild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Removes </a:t>
            </a:r>
            <a:r>
              <a:rPr lang="en-US" sz="2000" dirty="0" err="1"/>
              <a:t>aChild</a:t>
            </a:r>
            <a:r>
              <a:rPr lang="en-US" sz="2000" dirty="0"/>
              <a:t> from this node's child array, giving it a null parent.</a:t>
            </a:r>
            <a:endParaRPr lang="sr-Latn-RS" sz="2000" dirty="0"/>
          </a:p>
          <a:p>
            <a:r>
              <a:rPr lang="en-US" dirty="0" err="1"/>
              <a:t>setUserObject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)</a:t>
            </a:r>
            <a:r>
              <a:rPr lang="sr-Latn-RS" dirty="0"/>
              <a:t>: 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Sets the user object for this node to </a:t>
            </a:r>
            <a:r>
              <a:rPr lang="en-US" sz="2000" dirty="0" err="1"/>
              <a:t>userObject</a:t>
            </a:r>
            <a:r>
              <a:rPr lang="en-US" sz="2000" dirty="0"/>
              <a:t>.</a:t>
            </a:r>
            <a:endParaRPr lang="sr-Latn-RS" sz="2000" dirty="0"/>
          </a:p>
          <a:p>
            <a:r>
              <a:rPr lang="en-US" dirty="0" err="1"/>
              <a:t>toString</a:t>
            </a:r>
            <a:r>
              <a:rPr lang="en-US" dirty="0"/>
              <a:t>()</a:t>
            </a:r>
            <a:r>
              <a:rPr lang="sr-Latn-RS" dirty="0"/>
              <a:t>: String</a:t>
            </a:r>
            <a:br>
              <a:rPr lang="sr-Latn-RS" dirty="0"/>
            </a:br>
            <a:r>
              <a:rPr lang="en-US" sz="2000" dirty="0"/>
              <a:t>Returns the result of sending </a:t>
            </a:r>
            <a:r>
              <a:rPr lang="en-US" sz="2000" dirty="0" err="1"/>
              <a:t>toString</a:t>
            </a:r>
            <a:r>
              <a:rPr lang="en-US" sz="2000" dirty="0"/>
              <a:t>() to this node's user object, or the empty string if the node has no user object.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D964BA-BB4D-5C0E-F87F-50761C770FB2}"/>
              </a:ext>
            </a:extLst>
          </p:cNvPr>
          <p:cNvSpPr txBox="1">
            <a:spLocks/>
          </p:cNvSpPr>
          <p:nvPr/>
        </p:nvSpPr>
        <p:spPr>
          <a:xfrm>
            <a:off x="2143688" y="376702"/>
            <a:ext cx="6263194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74261A-C564-B0CA-3E56-46EC2BD7E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43389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2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BDC0-6ACA-AD74-8560-CE49EC81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46"/>
            <a:ext cx="10515600" cy="1325563"/>
          </a:xfrm>
        </p:spPr>
        <p:txBody>
          <a:bodyPr>
            <a:normAutofit/>
          </a:bodyPr>
          <a:lstStyle/>
          <a:p>
            <a:pPr algn="ctr" fontAlgn="base"/>
            <a:r>
              <a:rPr lang="sr-Latn-RS" dirty="0"/>
              <a:t>Krećemo da kucamo </a:t>
            </a:r>
            <a:r>
              <a:rPr lang="en-US" b="0" i="0" dirty="0">
                <a:solidFill>
                  <a:srgbClr val="FFFFFF"/>
                </a:solidFill>
                <a:effectLst/>
                <a:latin typeface="Helvetica Neue"/>
              </a:rPr>
              <a:t> ✈️</a:t>
            </a:r>
            <a:br>
              <a:rPr lang="sr-Latn-RS" dirty="0">
                <a:solidFill>
                  <a:srgbClr val="FFFFFF"/>
                </a:solidFill>
                <a:latin typeface="Helvetica Neue"/>
              </a:rPr>
            </a:br>
            <a:r>
              <a:rPr lang="sr-Latn-RS" dirty="0"/>
              <a:t>Hvala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2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, Blue, HD wallpaper | Peakpx">
            <a:extLst>
              <a:ext uri="{FF2B5EF4-FFF2-40B4-BE49-F238E27FC236}">
                <a16:creationId xmlns:a16="http://schemas.microsoft.com/office/drawing/2014/main" id="{E7088CC7-5077-40CF-751D-EBA26B5E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56716-AF6E-7552-8162-AD6A289B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142" y="462403"/>
            <a:ext cx="6646423" cy="831376"/>
          </a:xfr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Čemu služi </a:t>
            </a:r>
            <a:r>
              <a:rPr lang="sr-Latn-RS" dirty="0" err="1"/>
              <a:t>JTree</a:t>
            </a:r>
            <a:r>
              <a:rPr lang="sr-Latn-RS" dirty="0"/>
              <a:t> komponenta?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B7B6B1-2040-C257-C141-BBC1A14E69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792" y="1935967"/>
            <a:ext cx="10479122" cy="831376"/>
          </a:xfrm>
          <a:solidFill>
            <a:schemeClr val="bg1"/>
          </a:solidFill>
          <a:ln w="127000">
            <a:noFill/>
          </a:ln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sr-Latn-RS" dirty="0" err="1"/>
              <a:t>JTree</a:t>
            </a:r>
            <a:r>
              <a:rPr lang="sr-Latn-RS" dirty="0"/>
              <a:t> komponenta služi da predstavi podatke koji su hijerarhijski poređani, odnosno podaci su poređani u strukturu koje se zove stablo.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89235-B43E-9534-2D10-6EC581BE54AE}"/>
              </a:ext>
            </a:extLst>
          </p:cNvPr>
          <p:cNvSpPr txBox="1"/>
          <p:nvPr/>
        </p:nvSpPr>
        <p:spPr>
          <a:xfrm>
            <a:off x="269942" y="3714674"/>
            <a:ext cx="4195054" cy="1569660"/>
          </a:xfrm>
          <a:prstGeom prst="rect">
            <a:avLst/>
          </a:prstGeom>
          <a:solidFill>
            <a:srgbClr val="FF0000"/>
          </a:solidFill>
          <a:ln w="1270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/>
              <a:t>NAPOMENA: </a:t>
            </a:r>
            <a:r>
              <a:rPr lang="sr-Latn-RS" sz="2400" dirty="0" err="1"/>
              <a:t>Jtree</a:t>
            </a:r>
            <a:r>
              <a:rPr lang="sr-Latn-RS" sz="2400" dirty="0"/>
              <a:t> komponenta ne sadrži strukturu podataka nego samo predstavlja kako su podaci raspoređeni u stablu !!!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F3BB6-6961-D053-B2C9-037CF6FA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51" y="3538073"/>
            <a:ext cx="3128852" cy="2346639"/>
          </a:xfrm>
          <a:prstGeom prst="rect">
            <a:avLst/>
          </a:prstGeom>
        </p:spPr>
      </p:pic>
      <p:pic>
        <p:nvPicPr>
          <p:cNvPr id="2052" name="Picture 4" descr="Java JTree - javatpoint">
            <a:extLst>
              <a:ext uri="{FF2B5EF4-FFF2-40B4-BE49-F238E27FC236}">
                <a16:creationId xmlns:a16="http://schemas.microsoft.com/office/drawing/2014/main" id="{9A1D61FD-D1A8-C1F5-3AD1-BE70FF3C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44" y="3349402"/>
            <a:ext cx="2644610" cy="25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B7D0-0AB6-1FF2-7CD0-066E8096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151" y="520769"/>
            <a:ext cx="8023698" cy="880014"/>
          </a:xfrm>
        </p:spPr>
        <p:txBody>
          <a:bodyPr>
            <a:normAutofit/>
          </a:bodyPr>
          <a:lstStyle/>
          <a:p>
            <a:r>
              <a:rPr lang="sr-Latn-RS" dirty="0"/>
              <a:t>Kako se koristi </a:t>
            </a:r>
            <a:r>
              <a:rPr lang="sr-Latn-RS" dirty="0" err="1"/>
              <a:t>Jtree</a:t>
            </a:r>
            <a:r>
              <a:rPr lang="sr-Latn-RS" dirty="0"/>
              <a:t> komponenta?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AE9D6-CCFF-6207-CE32-BFABB6115A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3291" y="2624596"/>
            <a:ext cx="10105417" cy="2531063"/>
          </a:xfrm>
        </p:spPr>
        <p:txBody>
          <a:bodyPr/>
          <a:lstStyle/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sr-Latn-RS" dirty="0"/>
              <a:t>Korišćenjem </a:t>
            </a:r>
            <a:r>
              <a:rPr lang="sr-Latn-RS" dirty="0" err="1"/>
              <a:t>DefaultTreeModel</a:t>
            </a:r>
            <a:r>
              <a:rPr lang="sr-Latn-RS" dirty="0"/>
              <a:t> i </a:t>
            </a:r>
            <a:r>
              <a:rPr lang="sr-Latn-RS" dirty="0" err="1"/>
              <a:t>DefaultMutableTreeNode</a:t>
            </a:r>
            <a:r>
              <a:rPr lang="sr-Latn-RS" dirty="0"/>
              <a:t> klasa</a:t>
            </a:r>
          </a:p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sr-Latn-RS" dirty="0"/>
              <a:t>Proširenjem </a:t>
            </a:r>
            <a:r>
              <a:rPr lang="sr-Latn-RS" dirty="0" err="1"/>
              <a:t>DefaultTreeModel</a:t>
            </a:r>
            <a:r>
              <a:rPr lang="sr-Latn-RS" dirty="0"/>
              <a:t> i </a:t>
            </a:r>
            <a:r>
              <a:rPr lang="sr-Latn-RS" dirty="0" err="1"/>
              <a:t>DefaultMutableTreeNode</a:t>
            </a:r>
            <a:r>
              <a:rPr lang="sr-Latn-RS" dirty="0"/>
              <a:t> klasa</a:t>
            </a:r>
          </a:p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en-US" b="1" i="1" u="sng" dirty="0"/>
              <a:t>I</a:t>
            </a:r>
            <a:r>
              <a:rPr lang="sr-Latn-RS" b="1" i="1" u="sng" dirty="0" err="1"/>
              <a:t>mplementacijom</a:t>
            </a:r>
            <a:r>
              <a:rPr lang="sr-Latn-RS" b="1" i="1" u="sng" dirty="0"/>
              <a:t> </a:t>
            </a:r>
            <a:r>
              <a:rPr lang="sr-Latn-RS" b="1" i="1" u="sng" dirty="0" err="1"/>
              <a:t>TreeModel</a:t>
            </a:r>
            <a:r>
              <a:rPr lang="sr-Latn-RS" b="1" i="1" u="sng" dirty="0"/>
              <a:t> </a:t>
            </a:r>
            <a:r>
              <a:rPr lang="sr-Latn-RS" b="1" i="1" u="sng" dirty="0" err="1"/>
              <a:t>interface</a:t>
            </a:r>
            <a:r>
              <a:rPr lang="sr-Latn-RS" b="1" i="1" u="sng" dirty="0"/>
              <a:t>-a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376097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385B7-435E-A1F5-DAF0-70E9489A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1458322"/>
            <a:ext cx="10183902" cy="5314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D1788-79BF-C6BF-85F0-795E741F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85" y="214655"/>
            <a:ext cx="6333112" cy="1006473"/>
          </a:xfrm>
        </p:spPr>
        <p:txBody>
          <a:bodyPr>
            <a:normAutofit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D677A0-5D38-1AD6-F175-38F465542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606446"/>
              </p:ext>
            </p:extLst>
          </p:nvPr>
        </p:nvGraphicFramePr>
        <p:xfrm>
          <a:off x="9610926" y="261820"/>
          <a:ext cx="2219731" cy="1196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CD60EB-B7B5-1715-B8F5-D2E7CD142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984038"/>
              </p:ext>
            </p:extLst>
          </p:nvPr>
        </p:nvGraphicFramePr>
        <p:xfrm>
          <a:off x="9134272" y="423354"/>
          <a:ext cx="2900387" cy="251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005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481CBC-D1BF-A219-0ADD-226B68CAF2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55" y="2868052"/>
            <a:ext cx="9748197" cy="3869072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sz="3100" b="1" dirty="0" err="1"/>
              <a:t>Polja</a:t>
            </a:r>
            <a:r>
              <a:rPr lang="en-US" sz="3100" b="1" dirty="0"/>
              <a:t>: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boolean</a:t>
            </a:r>
            <a:r>
              <a:rPr lang="en-US" sz="3100" dirty="0"/>
              <a:t> </a:t>
            </a:r>
            <a:r>
              <a:rPr lang="en-US" sz="3100" b="1" dirty="0" err="1"/>
              <a:t>asksAllowsChildren</a:t>
            </a:r>
            <a:br>
              <a:rPr lang="en-US" sz="3100" dirty="0"/>
            </a:br>
            <a:r>
              <a:rPr lang="en-US" sz="2000" dirty="0"/>
              <a:t>Determines how the </a:t>
            </a:r>
            <a:r>
              <a:rPr lang="en-US" sz="2000" dirty="0" err="1"/>
              <a:t>isLeaf</a:t>
            </a:r>
            <a:r>
              <a:rPr lang="en-US" sz="2000" dirty="0"/>
              <a:t> method figures out if a node is a leaf node.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EventListenersList</a:t>
            </a:r>
            <a:r>
              <a:rPr lang="en-US" sz="3100" dirty="0"/>
              <a:t> </a:t>
            </a:r>
            <a:r>
              <a:rPr lang="en-US" sz="3100" b="1" dirty="0" err="1"/>
              <a:t>listenersList</a:t>
            </a:r>
            <a:br>
              <a:rPr lang="en-US" sz="3100" dirty="0"/>
            </a:br>
            <a:r>
              <a:rPr lang="en-US" sz="2000" dirty="0"/>
              <a:t>Listeners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TreeNode</a:t>
            </a:r>
            <a:r>
              <a:rPr lang="sr-Latn-RS" sz="3100" dirty="0"/>
              <a:t> </a:t>
            </a:r>
            <a:r>
              <a:rPr lang="sr-Latn-RS" sz="3100" b="1" dirty="0" err="1"/>
              <a:t>root</a:t>
            </a:r>
            <a:br>
              <a:rPr lang="en-US" sz="3100" dirty="0"/>
            </a:br>
            <a:r>
              <a:rPr lang="en-US" sz="2000" dirty="0"/>
              <a:t>Root of the tree.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3100" b="1" dirty="0" err="1"/>
              <a:t>Kontruktori</a:t>
            </a:r>
            <a:r>
              <a:rPr lang="en-US" sz="3100" b="1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3100" dirty="0" err="1"/>
              <a:t>DefaultTreeModel</a:t>
            </a:r>
            <a:r>
              <a:rPr lang="en-US" sz="3100" dirty="0"/>
              <a:t>(</a:t>
            </a:r>
            <a:r>
              <a:rPr lang="en-US" sz="3100" dirty="0" err="1"/>
              <a:t>TreeNode</a:t>
            </a:r>
            <a:r>
              <a:rPr lang="en-US" sz="3100" dirty="0"/>
              <a:t> root)</a:t>
            </a:r>
            <a:br>
              <a:rPr lang="en-US" sz="3100" dirty="0"/>
            </a:br>
            <a:r>
              <a:rPr lang="en-US" sz="2000" dirty="0"/>
              <a:t>Creates a tree in which any node can have children.</a:t>
            </a:r>
          </a:p>
          <a:p>
            <a:pPr>
              <a:spcBef>
                <a:spcPts val="1200"/>
              </a:spcBef>
            </a:pPr>
            <a:r>
              <a:rPr lang="en-US" sz="3100" dirty="0" err="1"/>
              <a:t>DefaultTreeModel</a:t>
            </a:r>
            <a:r>
              <a:rPr lang="en-US" sz="3100" dirty="0"/>
              <a:t>(</a:t>
            </a:r>
            <a:r>
              <a:rPr lang="en-US" sz="3100" dirty="0" err="1"/>
              <a:t>TreeNode</a:t>
            </a:r>
            <a:r>
              <a:rPr lang="en-US" sz="3100" dirty="0"/>
              <a:t> root, </a:t>
            </a:r>
            <a:r>
              <a:rPr lang="en-US" sz="3100" dirty="0" err="1"/>
              <a:t>boolean</a:t>
            </a:r>
            <a:r>
              <a:rPr lang="en-US" sz="3100" dirty="0"/>
              <a:t> </a:t>
            </a:r>
            <a:r>
              <a:rPr lang="en-US" sz="3100" dirty="0" err="1"/>
              <a:t>asksAllowsChildren</a:t>
            </a:r>
            <a:r>
              <a:rPr lang="en-US" sz="3100" dirty="0"/>
              <a:t>)</a:t>
            </a:r>
            <a:br>
              <a:rPr lang="en-US" sz="3100" dirty="0"/>
            </a:br>
            <a:r>
              <a:rPr lang="en-US" sz="2000" dirty="0"/>
              <a:t>Creates a tree specifying whether any node can have children, or whether only certain nodes can have children.</a:t>
            </a:r>
          </a:p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9D25B-2FAB-8A5E-EEE6-60E9FA6CAF6A}"/>
              </a:ext>
            </a:extLst>
          </p:cNvPr>
          <p:cNvSpPr txBox="1"/>
          <p:nvPr/>
        </p:nvSpPr>
        <p:spPr>
          <a:xfrm>
            <a:off x="222655" y="1454153"/>
            <a:ext cx="4855183" cy="1200329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public class </a:t>
            </a:r>
            <a:r>
              <a:rPr lang="en-US" sz="2400" dirty="0" err="1"/>
              <a:t>DefaultTreeModel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b="1" i="1" dirty="0"/>
              <a:t>extends</a:t>
            </a:r>
            <a:r>
              <a:rPr lang="en-US" sz="2400" dirty="0"/>
              <a:t> Object </a:t>
            </a:r>
            <a:br>
              <a:rPr lang="en-US" sz="2400" dirty="0"/>
            </a:br>
            <a:r>
              <a:rPr lang="en-US" sz="2400" b="1" i="1" dirty="0"/>
              <a:t>implements</a:t>
            </a:r>
            <a:r>
              <a:rPr lang="en-US" sz="2400" dirty="0"/>
              <a:t> Serializable, </a:t>
            </a:r>
            <a:r>
              <a:rPr lang="en-US" sz="2400" dirty="0" err="1"/>
              <a:t>TreeModel</a:t>
            </a:r>
            <a:endParaRPr lang="en-US" sz="24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7276841-E5DF-35C2-F045-9F48FA804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159643"/>
              </p:ext>
            </p:extLst>
          </p:nvPr>
        </p:nvGraphicFramePr>
        <p:xfrm>
          <a:off x="9377464" y="423355"/>
          <a:ext cx="2657195" cy="2444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370260DA-0B0D-3E44-ED27-972A87A8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403" y="423355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C42A-1666-E47E-A075-C34A307472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897" y="3092652"/>
            <a:ext cx="8846700" cy="1675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/>
              <a:t>Metode koje ćemo koristiti iz </a:t>
            </a:r>
            <a:r>
              <a:rPr lang="sr-Latn-RS" dirty="0" err="1"/>
              <a:t>DefaultTreeModel</a:t>
            </a:r>
            <a:r>
              <a:rPr lang="sr-Latn-RS" dirty="0"/>
              <a:t> klase:</a:t>
            </a:r>
          </a:p>
          <a:p>
            <a:r>
              <a:rPr lang="en-US" dirty="0"/>
              <a:t>reload(</a:t>
            </a:r>
            <a:r>
              <a:rPr lang="en-US" dirty="0" err="1"/>
              <a:t>TreeNode</a:t>
            </a:r>
            <a:r>
              <a:rPr lang="en-US" dirty="0"/>
              <a:t> node): void</a:t>
            </a:r>
            <a:br>
              <a:rPr lang="en-US" dirty="0"/>
            </a:br>
            <a:r>
              <a:rPr lang="en-US" sz="2200" dirty="0"/>
              <a:t>Invoke this method if you've modified the </a:t>
            </a:r>
            <a:r>
              <a:rPr lang="en-US" sz="2200" dirty="0" err="1"/>
              <a:t>TreeNodes</a:t>
            </a:r>
            <a:r>
              <a:rPr lang="en-US" sz="2200" dirty="0"/>
              <a:t> upon which this model depends.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29C139-3637-5600-90DE-85605207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403" y="423355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978A4C6-C7B6-B8C9-AA2D-BCF9910B6E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726522"/>
              </p:ext>
            </p:extLst>
          </p:nvPr>
        </p:nvGraphicFramePr>
        <p:xfrm>
          <a:off x="9423323" y="423355"/>
          <a:ext cx="2611336" cy="253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0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94CAE-52FB-F7CC-0D4B-D41225AD9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89" y="2407298"/>
            <a:ext cx="6263195" cy="1959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r-Latn-RS" dirty="0"/>
              <a:t>Metode koje ćemo koristiti:</a:t>
            </a:r>
          </a:p>
          <a:p>
            <a:r>
              <a:rPr lang="sr-Latn-RS" dirty="0" err="1"/>
              <a:t>isLeaf</a:t>
            </a:r>
            <a:r>
              <a:rPr lang="en-US" dirty="0"/>
              <a:t>():Boolean</a:t>
            </a:r>
            <a:br>
              <a:rPr lang="en-US" dirty="0"/>
            </a:br>
            <a:r>
              <a:rPr lang="en-US" sz="2000" dirty="0"/>
              <a:t>Returns true if the receiver is a leaf.</a:t>
            </a:r>
          </a:p>
          <a:p>
            <a:r>
              <a:rPr lang="en-US" dirty="0" err="1"/>
              <a:t>getParent</a:t>
            </a:r>
            <a:r>
              <a:rPr lang="en-US" dirty="0"/>
              <a:t>(): </a:t>
            </a:r>
            <a:r>
              <a:rPr lang="en-US" dirty="0" err="1"/>
              <a:t>TreeNode</a:t>
            </a:r>
            <a:br>
              <a:rPr lang="en-US" dirty="0"/>
            </a:br>
            <a:r>
              <a:rPr lang="en-US" sz="2000" dirty="0"/>
              <a:t>Returns the parent </a:t>
            </a:r>
            <a:r>
              <a:rPr lang="en-US" sz="2000" dirty="0" err="1"/>
              <a:t>TreeNode</a:t>
            </a:r>
            <a:r>
              <a:rPr lang="en-US" sz="2000" dirty="0"/>
              <a:t> of the receiver.</a:t>
            </a:r>
          </a:p>
          <a:p>
            <a:endParaRPr lang="sr-Latn-R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5A0F61-3857-788D-E078-ED52D864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FBF9FE-93A6-CA24-27C2-3B413F149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10640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F4CD2-9C9C-A03D-CC1E-17910DFCAE8E}"/>
              </a:ext>
            </a:extLst>
          </p:cNvPr>
          <p:cNvSpPr txBox="1">
            <a:spLocks/>
          </p:cNvSpPr>
          <p:nvPr/>
        </p:nvSpPr>
        <p:spPr>
          <a:xfrm>
            <a:off x="287590" y="1499345"/>
            <a:ext cx="4499014" cy="413431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sr-Latn-RS" sz="2400" dirty="0" err="1"/>
              <a:t>Interface</a:t>
            </a:r>
            <a:r>
              <a:rPr lang="sr-Latn-RS" sz="2400" dirty="0"/>
              <a:t> </a:t>
            </a:r>
            <a:r>
              <a:rPr lang="sr-Latn-RS" sz="2400" dirty="0" err="1"/>
              <a:t>TreeNode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93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A4B4-54BA-58B0-9BE5-9D4B7A9BF2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89" y="2407299"/>
            <a:ext cx="7064933" cy="210871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Metode koje ćemo koristiti:</a:t>
            </a:r>
          </a:p>
          <a:p>
            <a:r>
              <a:rPr lang="en-US" dirty="0"/>
              <a:t>remove(</a:t>
            </a:r>
            <a:r>
              <a:rPr lang="en-US" dirty="0" err="1"/>
              <a:t>MutableTreeNode</a:t>
            </a:r>
            <a:r>
              <a:rPr lang="en-US" dirty="0"/>
              <a:t> node)</a:t>
            </a:r>
            <a:r>
              <a:rPr lang="sr-Latn-RS" dirty="0"/>
              <a:t>: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Removes node from the receiver.</a:t>
            </a:r>
            <a:endParaRPr lang="sr-Latn-RS" sz="2000" dirty="0"/>
          </a:p>
          <a:p>
            <a:r>
              <a:rPr lang="en-US" dirty="0" err="1"/>
              <a:t>setUserObject</a:t>
            </a:r>
            <a:r>
              <a:rPr lang="en-US" dirty="0"/>
              <a:t>(Object object)</a:t>
            </a:r>
            <a:r>
              <a:rPr lang="sr-Latn-RS" dirty="0"/>
              <a:t>: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Resets the user object of the receiver to object.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810714-8AAE-6E62-76F2-A87B084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18C61F-E9FB-2F7D-F928-AD23BC6B50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91631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9FC10-BB1F-CD05-5633-A929780383B4}"/>
              </a:ext>
            </a:extLst>
          </p:cNvPr>
          <p:cNvSpPr txBox="1">
            <a:spLocks/>
          </p:cNvSpPr>
          <p:nvPr/>
        </p:nvSpPr>
        <p:spPr>
          <a:xfrm>
            <a:off x="287590" y="1499345"/>
            <a:ext cx="4480353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en-US" sz="2400" dirty="0"/>
              <a:t>i</a:t>
            </a:r>
            <a:r>
              <a:rPr lang="sr-Latn-RS" sz="2400"/>
              <a:t>nterface</a:t>
            </a:r>
            <a:r>
              <a:rPr lang="sr-Latn-RS" sz="2400" dirty="0"/>
              <a:t> </a:t>
            </a:r>
            <a:r>
              <a:rPr lang="sr-Latn-RS" sz="2400" dirty="0" err="1"/>
              <a:t>MutableTreeNode</a:t>
            </a:r>
            <a:br>
              <a:rPr lang="sr-Latn-RS" sz="2400" dirty="0"/>
            </a:br>
            <a:r>
              <a:rPr lang="sr-Latn-RS" sz="2400" b="1" i="1" dirty="0" err="1"/>
              <a:t>extends</a:t>
            </a:r>
            <a:r>
              <a:rPr lang="sr-Latn-RS" sz="2400" dirty="0"/>
              <a:t> </a:t>
            </a:r>
            <a:r>
              <a:rPr lang="sr-Latn-RS" sz="2400" dirty="0" err="1"/>
              <a:t>TreeNode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56661-C331-6369-0A65-5B4E0300C0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90" y="2432792"/>
            <a:ext cx="8604483" cy="42012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Polja</a:t>
            </a:r>
            <a:r>
              <a:rPr lang="en-US" dirty="0"/>
              <a:t>:</a:t>
            </a:r>
          </a:p>
          <a:p>
            <a:r>
              <a:rPr lang="en-US" dirty="0"/>
              <a:t>protected Boolean </a:t>
            </a:r>
            <a:r>
              <a:rPr lang="en-US" b="1" dirty="0" err="1"/>
              <a:t>allowsChildren</a:t>
            </a:r>
            <a:br>
              <a:rPr lang="en-US" b="1" dirty="0"/>
            </a:br>
            <a:r>
              <a:rPr lang="en-US" sz="2000" dirty="0"/>
              <a:t>true if the node is able to have children</a:t>
            </a:r>
          </a:p>
          <a:p>
            <a:r>
              <a:rPr lang="en-US" dirty="0"/>
              <a:t>protected Vector </a:t>
            </a:r>
            <a:r>
              <a:rPr lang="en-US" b="1" dirty="0"/>
              <a:t>children</a:t>
            </a:r>
            <a:br>
              <a:rPr lang="en-US" b="1" dirty="0"/>
            </a:br>
            <a:r>
              <a:rPr lang="en-US" sz="2000" dirty="0"/>
              <a:t>array of children, may be null if this node has no children</a:t>
            </a:r>
          </a:p>
          <a:p>
            <a:r>
              <a:rPr lang="en-US" dirty="0"/>
              <a:t>static Enumeration&lt;</a:t>
            </a:r>
            <a:r>
              <a:rPr lang="en-US" dirty="0" err="1"/>
              <a:t>TreeNode</a:t>
            </a:r>
            <a:r>
              <a:rPr lang="en-US" dirty="0"/>
              <a:t>&gt; </a:t>
            </a:r>
            <a:r>
              <a:rPr lang="en-US" b="1" dirty="0"/>
              <a:t>EMPTY_ENUMERATION</a:t>
            </a:r>
            <a:br>
              <a:rPr lang="en-US" b="1" dirty="0"/>
            </a:br>
            <a:r>
              <a:rPr lang="en-US" sz="2000" dirty="0"/>
              <a:t>An enumeration that is always empty.</a:t>
            </a:r>
          </a:p>
          <a:p>
            <a:r>
              <a:rPr lang="en-US" dirty="0"/>
              <a:t>protected 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b="1" dirty="0"/>
              <a:t>parent</a:t>
            </a:r>
            <a:br>
              <a:rPr lang="en-US" b="1" dirty="0"/>
            </a:br>
            <a:r>
              <a:rPr lang="en-US" sz="2000" dirty="0"/>
              <a:t>this node's parent, or null if this node has no parent</a:t>
            </a:r>
          </a:p>
          <a:p>
            <a:r>
              <a:rPr lang="en-US" dirty="0"/>
              <a:t>protected Object </a:t>
            </a:r>
            <a:r>
              <a:rPr lang="en-US" b="1" dirty="0" err="1"/>
              <a:t>userObject</a:t>
            </a:r>
            <a:br>
              <a:rPr lang="en-US" dirty="0"/>
            </a:br>
            <a:r>
              <a:rPr lang="en-US" sz="2000" dirty="0"/>
              <a:t>optional user object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446B4A-A2BD-C6B1-6D31-5A5DB84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/>
          </a:bodyPr>
          <a:lstStyle/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4A4B28-F48B-A386-5FD3-70FFDCE90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48722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0A667-02FF-55F2-FF53-573EE867D976}"/>
              </a:ext>
            </a:extLst>
          </p:cNvPr>
          <p:cNvSpPr txBox="1">
            <a:spLocks/>
          </p:cNvSpPr>
          <p:nvPr/>
        </p:nvSpPr>
        <p:spPr>
          <a:xfrm>
            <a:off x="287590" y="1284740"/>
            <a:ext cx="6505097" cy="96393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en-US" sz="2400" dirty="0"/>
              <a:t>class</a:t>
            </a:r>
            <a:r>
              <a:rPr lang="sr-Latn-RS" sz="2400" dirty="0"/>
              <a:t> </a:t>
            </a:r>
            <a:r>
              <a:rPr lang="en-US" sz="2400" dirty="0" err="1"/>
              <a:t>DefaultMutableTreeNode</a:t>
            </a:r>
            <a:br>
              <a:rPr lang="sr-Latn-RS" sz="2400" dirty="0"/>
            </a:br>
            <a:r>
              <a:rPr lang="sr-Latn-RS" sz="2400" b="1" i="1" dirty="0" err="1"/>
              <a:t>extends</a:t>
            </a:r>
            <a:r>
              <a:rPr lang="sr-Latn-RS" sz="2400" dirty="0"/>
              <a:t> </a:t>
            </a:r>
            <a:r>
              <a:rPr lang="en-US" sz="2400" dirty="0"/>
              <a:t>Object</a:t>
            </a:r>
            <a:br>
              <a:rPr lang="en-US" sz="2400" dirty="0"/>
            </a:br>
            <a:r>
              <a:rPr lang="en-US" sz="2400" b="1" i="1" dirty="0"/>
              <a:t>implements</a:t>
            </a:r>
            <a:r>
              <a:rPr lang="en-US" sz="2400" dirty="0"/>
              <a:t> Cloneable, </a:t>
            </a:r>
            <a:r>
              <a:rPr lang="en-US" sz="2400" dirty="0" err="1"/>
              <a:t>MutableTreeNode</a:t>
            </a:r>
            <a:r>
              <a:rPr lang="en-US" sz="2400" dirty="0"/>
              <a:t>, Serializable</a:t>
            </a:r>
          </a:p>
        </p:txBody>
      </p:sp>
    </p:spTree>
    <p:extLst>
      <p:ext uri="{BB962C8B-B14F-4D97-AF65-F5344CB8AC3E}">
        <p14:creationId xmlns:p14="http://schemas.microsoft.com/office/powerpoint/2010/main" val="29216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764</Words>
  <Application>Microsoft Office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Office Theme</vt:lpstr>
      <vt:lpstr>JTree komponenta</vt:lpstr>
      <vt:lpstr>Čemu služi JTree komponenta?</vt:lpstr>
      <vt:lpstr>Kako se koristi Jtree komponenta?</vt:lpstr>
      <vt:lpstr>Pre nego što krenemo ….</vt:lpstr>
      <vt:lpstr>Pre nego što krenemo ….</vt:lpstr>
      <vt:lpstr>Pre nego što krenemo ….</vt:lpstr>
      <vt:lpstr>Pre nego što krenemo ….</vt:lpstr>
      <vt:lpstr>Pre nego što krenemo ….</vt:lpstr>
      <vt:lpstr>Pre nego što krenemo ….</vt:lpstr>
      <vt:lpstr>PowerPoint Presentation</vt:lpstr>
      <vt:lpstr>PowerPoint Presentation</vt:lpstr>
      <vt:lpstr>Krećemo da kucamo  ✈️ 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JTree komponenta</dc:title>
  <dc:creator>Stefan Veljković | 2019/1030</dc:creator>
  <cp:lastModifiedBy>Stefan Veljković | 2019/1030</cp:lastModifiedBy>
  <cp:revision>5</cp:revision>
  <dcterms:created xsi:type="dcterms:W3CDTF">2022-10-30T16:55:31Z</dcterms:created>
  <dcterms:modified xsi:type="dcterms:W3CDTF">2022-10-31T18:09:37Z</dcterms:modified>
</cp:coreProperties>
</file>